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4"/>
  </p:notesMasterIdLst>
  <p:sldIdLst>
    <p:sldId id="271" r:id="rId8"/>
    <p:sldId id="266" r:id="rId9"/>
    <p:sldId id="274" r:id="rId10"/>
    <p:sldId id="270" r:id="rId11"/>
    <p:sldId id="269"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28" autoAdjust="0"/>
    <p:restoredTop sz="95033" autoAdjust="0"/>
  </p:normalViewPr>
  <p:slideViewPr>
    <p:cSldViewPr snapToGrid="0">
      <p:cViewPr>
        <p:scale>
          <a:sx n="66" d="100"/>
          <a:sy n="66" d="100"/>
        </p:scale>
        <p:origin x="72" y="2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3.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notesMaster" Target="notesMasters/notesMaster1.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jpg>
</file>

<file path=ppt/media/image29.jpeg>
</file>

<file path=ppt/media/image30.jpeg>
</file>

<file path=ppt/media/image31.png>
</file>

<file path=ppt/media/image32.png>
</file>

<file path=ppt/media/image33.png>
</file>

<file path=ppt/media/image34.png>
</file>

<file path=ppt/media/image35.jpeg>
</file>

<file path=ppt/media/image36.png>
</file>

<file path=ppt/media/image37.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6/9/2024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6/9/2024 11:51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6/9/2024 12:29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6/9/2024 2:29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968744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6/9/2024 1:31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6/9/2024 11:51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44530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6/9/2024 2:24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6/9/2024</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dirty="0"/>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dirty="0"/>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dirty="0"/>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6/9/2024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6/9/2024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6/9/2024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6/9/2024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6/9/2024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59" Type="http://schemas.openxmlformats.org/officeDocument/2006/relationships/slideLayout" Target="../slideLayouts/slideLayout70.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54" Type="http://schemas.openxmlformats.org/officeDocument/2006/relationships/slideLayout" Target="../slideLayouts/slideLayout65.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49" Type="http://schemas.openxmlformats.org/officeDocument/2006/relationships/slideLayout" Target="../slideLayouts/slideLayout60.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44" Type="http://schemas.openxmlformats.org/officeDocument/2006/relationships/slideLayout" Target="../slideLayouts/slideLayout55.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56" Type="http://schemas.openxmlformats.org/officeDocument/2006/relationships/slideLayout" Target="../slideLayouts/slideLayout67.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25" Type="http://schemas.openxmlformats.org/officeDocument/2006/relationships/slideLayout" Target="../slideLayouts/slideLayout36.xml"/><Relationship Id="rId46" Type="http://schemas.openxmlformats.org/officeDocument/2006/relationships/slideLayout" Target="../slideLayouts/slideLayout57.xml"/><Relationship Id="rId67" Type="http://schemas.openxmlformats.org/officeDocument/2006/relationships/slideLayout" Target="../slideLayouts/slideLayout78.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62" Type="http://schemas.openxmlformats.org/officeDocument/2006/relationships/slideLayout" Target="../slideLayouts/slideLayout73.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111" Type="http://schemas.openxmlformats.org/officeDocument/2006/relationships/slideLayout" Target="../slideLayouts/slideLayout122.xml"/><Relationship Id="rId15" Type="http://schemas.openxmlformats.org/officeDocument/2006/relationships/slideLayout" Target="../slideLayouts/slideLayout26.xml"/><Relationship Id="rId36" Type="http://schemas.openxmlformats.org/officeDocument/2006/relationships/slideLayout" Target="../slideLayouts/slideLayout47.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52" Type="http://schemas.openxmlformats.org/officeDocument/2006/relationships/slideLayout" Target="../slideLayouts/slideLayout63.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6/9/2024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dirty="0"/>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dirty="0"/>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dirty="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25.xml"/></Relationships>
</file>

<file path=ppt/slides/_rels/slide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34.xml"/><Relationship Id="rId6" Type="http://schemas.openxmlformats.org/officeDocument/2006/relationships/image" Target="../media/image30.jpeg"/><Relationship Id="rId5" Type="http://schemas.openxmlformats.org/officeDocument/2006/relationships/image" Target="../media/image29.jpeg"/><Relationship Id="rId4" Type="http://schemas.openxmlformats.org/officeDocument/2006/relationships/image" Target="../media/image28.jpg"/></Relationships>
</file>

<file path=ppt/slides/_rels/slide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xml"/><Relationship Id="rId1" Type="http://schemas.openxmlformats.org/officeDocument/2006/relationships/slideLayout" Target="../slideLayouts/slideLayout34.xml"/><Relationship Id="rId5" Type="http://schemas.openxmlformats.org/officeDocument/2006/relationships/image" Target="../media/image33.png"/><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4.xml"/><Relationship Id="rId1" Type="http://schemas.openxmlformats.org/officeDocument/2006/relationships/video" Target="https://www.youtube.com/embed/CF5gLl10tOo?feature=oembed" TargetMode="External"/><Relationship Id="rId4" Type="http://schemas.openxmlformats.org/officeDocument/2006/relationships/image" Target="../media/image35.jpeg"/></Relationships>
</file>

<file path=ppt/slides/_rels/slide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34.xml"/><Relationship Id="rId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167887" cy="1107996"/>
          </a:xfrm>
        </p:spPr>
        <p:txBody>
          <a:bodyPr wrap="square" anchor="b">
            <a:normAutofit/>
          </a:bodyPr>
          <a:lstStyle/>
          <a:p>
            <a:r>
              <a:rPr lang="en-US" dirty="0" err="1">
                <a:cs typeface="Segoe UI"/>
              </a:rPr>
              <a:t>AgriVision</a:t>
            </a:r>
            <a:r>
              <a:rPr lang="en-US" dirty="0">
                <a:cs typeface="Segoe UI"/>
              </a:rPr>
              <a:t> </a:t>
            </a:r>
            <a:br>
              <a:rPr lang="en-US" dirty="0">
                <a:cs typeface="Segoe UI"/>
              </a:rPr>
            </a:br>
            <a:r>
              <a:rPr lang="en-US" sz="2000" dirty="0">
                <a:cs typeface="Segoe UI"/>
              </a:rPr>
              <a:t>Core AI with Azure ML Studio </a:t>
            </a:r>
            <a:endParaRPr lang="en-US" dirty="0"/>
          </a:p>
        </p:txBody>
      </p:sp>
      <p:sp>
        <p:nvSpPr>
          <p:cNvPr id="5" name="Text Placeholder 4"/>
          <p:cNvSpPr>
            <a:spLocks noGrp="1"/>
          </p:cNvSpPr>
          <p:nvPr>
            <p:ph type="body" sz="quarter" idx="12"/>
          </p:nvPr>
        </p:nvSpPr>
        <p:spPr>
          <a:xfrm>
            <a:off x="582042" y="3962400"/>
            <a:ext cx="4791816" cy="842460"/>
          </a:xfrm>
        </p:spPr>
        <p:txBody>
          <a:bodyPr vert="horz" wrap="square" lIns="0" tIns="0" rIns="0" bIns="0" rtlCol="0" anchor="t">
            <a:noAutofit/>
          </a:bodyPr>
          <a:lstStyle/>
          <a:p>
            <a:pPr marL="342900" indent="-342900">
              <a:spcAft>
                <a:spcPts val="600"/>
              </a:spcAft>
              <a:buFont typeface="Arial" panose="020B0604020202020204" pitchFamily="34" charset="0"/>
              <a:buChar char="•"/>
            </a:pPr>
            <a:r>
              <a:rPr lang="en-US" dirty="0"/>
              <a:t>Anshika Jain</a:t>
            </a:r>
          </a:p>
          <a:p>
            <a:pPr marL="342900" indent="-342900">
              <a:spcAft>
                <a:spcPts val="600"/>
              </a:spcAft>
              <a:buFont typeface="Arial" panose="020B0604020202020204" pitchFamily="34" charset="0"/>
              <a:buChar char="•"/>
            </a:pPr>
            <a:r>
              <a:rPr lang="en-US" dirty="0"/>
              <a:t>Philippa Burgess</a:t>
            </a:r>
          </a:p>
          <a:p>
            <a:pPr marL="342900" indent="-342900">
              <a:spcAft>
                <a:spcPts val="600"/>
              </a:spcAft>
              <a:buFont typeface="Arial" panose="020B0604020202020204" pitchFamily="34" charset="0"/>
              <a:buChar char="•"/>
            </a:pPr>
            <a:r>
              <a:rPr lang="en-US" dirty="0"/>
              <a:t>Amit Kumar</a:t>
            </a:r>
          </a:p>
          <a:p>
            <a:pPr marL="342900" indent="-342900">
              <a:spcAft>
                <a:spcPts val="600"/>
              </a:spcAft>
              <a:buFont typeface="Arial" panose="020B0604020202020204" pitchFamily="34" charset="0"/>
              <a:buChar char="•"/>
            </a:pPr>
            <a:r>
              <a:rPr lang="en-US" dirty="0" err="1"/>
              <a:t>Raghuraj</a:t>
            </a:r>
            <a:r>
              <a:rPr lang="en-US" dirty="0"/>
              <a:t> Pratap Yadav</a:t>
            </a:r>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247348252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dirty="0">
                <a:solidFill>
                  <a:schemeClr val="accent3"/>
                </a:solidFill>
              </a:rPr>
              <a:t>The Opportunity: ML for Satellite Imagery Analysis</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endParaRPr lang="en-US" dirty="0">
              <a:solidFill>
                <a:srgbClr val="3B2E58"/>
              </a:solidFill>
              <a:cs typeface="Segoe UI"/>
            </a:endParaRPr>
          </a:p>
        </p:txBody>
      </p:sp>
      <p:pic>
        <p:nvPicPr>
          <p:cNvPr id="3" name="Picture 2" descr="A flooded area with buildings and trees&#10;&#10;Description automatically generated">
            <a:extLst>
              <a:ext uri="{FF2B5EF4-FFF2-40B4-BE49-F238E27FC236}">
                <a16:creationId xmlns:a16="http://schemas.microsoft.com/office/drawing/2014/main" id="{0E3F239A-8274-FFCC-5D12-9F4E535FF6D7}"/>
              </a:ext>
            </a:extLst>
          </p:cNvPr>
          <p:cNvPicPr>
            <a:picLocks noChangeAspect="1"/>
          </p:cNvPicPr>
          <p:nvPr/>
        </p:nvPicPr>
        <p:blipFill rotWithShape="1">
          <a:blip r:embed="rId3">
            <a:extLst>
              <a:ext uri="{28A0092B-C50C-407E-A947-70E740481C1C}">
                <a14:useLocalDpi xmlns:a14="http://schemas.microsoft.com/office/drawing/2010/main" val="0"/>
              </a:ext>
            </a:extLst>
          </a:blip>
          <a:srcRect t="27808"/>
          <a:stretch/>
        </p:blipFill>
        <p:spPr>
          <a:xfrm>
            <a:off x="91517" y="1785336"/>
            <a:ext cx="5679007" cy="3215289"/>
          </a:xfrm>
          <a:prstGeom prst="rect">
            <a:avLst/>
          </a:prstGeom>
        </p:spPr>
      </p:pic>
      <p:grpSp>
        <p:nvGrpSpPr>
          <p:cNvPr id="5" name="Group 4">
            <a:extLst>
              <a:ext uri="{FF2B5EF4-FFF2-40B4-BE49-F238E27FC236}">
                <a16:creationId xmlns:a16="http://schemas.microsoft.com/office/drawing/2014/main" id="{42B9C00B-C5EB-F3CD-66EE-F25D17A654F3}"/>
              </a:ext>
            </a:extLst>
          </p:cNvPr>
          <p:cNvGrpSpPr/>
          <p:nvPr/>
        </p:nvGrpSpPr>
        <p:grpSpPr>
          <a:xfrm>
            <a:off x="5674877" y="1941360"/>
            <a:ext cx="6369480" cy="2992590"/>
            <a:chOff x="610348" y="1772516"/>
            <a:chExt cx="11380761" cy="4945716"/>
          </a:xfrm>
        </p:grpSpPr>
        <p:pic>
          <p:nvPicPr>
            <p:cNvPr id="6" name="Picture 5" descr="An aerial view of a small island in water&#10;&#10;Description automatically generated">
              <a:extLst>
                <a:ext uri="{FF2B5EF4-FFF2-40B4-BE49-F238E27FC236}">
                  <a16:creationId xmlns:a16="http://schemas.microsoft.com/office/drawing/2014/main" id="{3F5FD32F-ED7D-42BF-0E4D-E9F4EAA2A28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0348" y="1787112"/>
              <a:ext cx="4335174" cy="2410334"/>
            </a:xfrm>
            <a:prstGeom prst="rect">
              <a:avLst/>
            </a:prstGeom>
          </p:spPr>
        </p:pic>
        <p:pic>
          <p:nvPicPr>
            <p:cNvPr id="7" name="Picture 6" descr="A rice field with trees and grass&#10;&#10;Description automatically generated with medium confidence">
              <a:extLst>
                <a:ext uri="{FF2B5EF4-FFF2-40B4-BE49-F238E27FC236}">
                  <a16:creationId xmlns:a16="http://schemas.microsoft.com/office/drawing/2014/main" id="{A4DB72CE-4A5B-8802-E145-A671CD5AA71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15350"/>
            <a:stretch/>
          </p:blipFill>
          <p:spPr>
            <a:xfrm>
              <a:off x="5059271" y="1772516"/>
              <a:ext cx="6931838" cy="4945716"/>
            </a:xfrm>
            <a:prstGeom prst="rect">
              <a:avLst/>
            </a:prstGeom>
          </p:spPr>
        </p:pic>
        <p:pic>
          <p:nvPicPr>
            <p:cNvPr id="8" name="Picture 7" descr="A waterfall with a wooden fence&#10;&#10;Description automatically generated">
              <a:extLst>
                <a:ext uri="{FF2B5EF4-FFF2-40B4-BE49-F238E27FC236}">
                  <a16:creationId xmlns:a16="http://schemas.microsoft.com/office/drawing/2014/main" id="{814FA8B1-0925-58D7-CD5A-F07BC868EED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0348" y="4307898"/>
              <a:ext cx="4335174" cy="2410334"/>
            </a:xfrm>
            <a:prstGeom prst="rect">
              <a:avLst/>
            </a:prstGeom>
          </p:spPr>
        </p:pic>
      </p:grpSp>
      <p:sp>
        <p:nvSpPr>
          <p:cNvPr id="12" name="Rectangle 3">
            <a:extLst>
              <a:ext uri="{FF2B5EF4-FFF2-40B4-BE49-F238E27FC236}">
                <a16:creationId xmlns:a16="http://schemas.microsoft.com/office/drawing/2014/main" id="{CA08BC17-7AC5-4B87-7A2C-46DACE2F9153}"/>
              </a:ext>
            </a:extLst>
          </p:cNvPr>
          <p:cNvSpPr>
            <a:spLocks noChangeArrowheads="1"/>
          </p:cNvSpPr>
          <p:nvPr/>
        </p:nvSpPr>
        <p:spPr bwMode="auto">
          <a:xfrm>
            <a:off x="280459" y="4791711"/>
            <a:ext cx="11540066" cy="1785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t> </a:t>
            </a:r>
            <a:r>
              <a:rPr lang="en-US" dirty="0"/>
              <a:t>Beyond the immediate death toll of 435 lives, over 26,106 hectares (~100 square miles) of farmland were affected, risking the livelihood and food supply of nearly half of Kerala’s population of 35 million.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t> </a:t>
            </a:r>
            <a:r>
              <a:rPr lang="en-US" dirty="0"/>
              <a:t>Ripple effects extended to India’s 1.4 billion people, with economic losses estimated at $95 million USD. </a:t>
            </a:r>
          </a:p>
          <a:p>
            <a:pPr marL="0" marR="0" lvl="0" indent="0" algn="l" defTabSz="914400" rtl="0" eaLnBrk="0" fontAlgn="base" latinLnBrk="0" hangingPunct="0">
              <a:lnSpc>
                <a:spcPct val="100000"/>
              </a:lnSpc>
              <a:spcBef>
                <a:spcPct val="0"/>
              </a:spcBef>
              <a:spcAft>
                <a:spcPct val="0"/>
              </a:spcAft>
              <a:buClrTx/>
              <a:buSzTx/>
              <a:tabLst/>
            </a:pPr>
            <a:endParaRPr lang="en-US" sz="1000" dirty="0"/>
          </a:p>
          <a:p>
            <a:pPr marL="0" marR="0" lvl="0" indent="0" algn="l" defTabSz="914400" rtl="0" eaLnBrk="0" fontAlgn="base" latinLnBrk="0" hangingPunct="0">
              <a:lnSpc>
                <a:spcPct val="100000"/>
              </a:lnSpc>
              <a:spcBef>
                <a:spcPct val="0"/>
              </a:spcBef>
              <a:spcAft>
                <a:spcPct val="0"/>
              </a:spcAft>
              <a:buClrTx/>
              <a:buSzTx/>
              <a:buFontTx/>
              <a:buChar char="•"/>
              <a:tabLst/>
            </a:pPr>
            <a:r>
              <a:rPr lang="en-US" dirty="0"/>
              <a:t>Climate impact suggests that such events will become more frequent and severe worldwide. </a:t>
            </a:r>
            <a:endParaRPr kumimoji="0" lang="en-US" altLang="en-US" sz="1800" b="0" i="0" u="none" strike="noStrike" cap="none" normalizeH="0" baseline="0" dirty="0">
              <a:ln>
                <a:noFill/>
              </a:ln>
              <a:solidFill>
                <a:schemeClr val="tx1"/>
              </a:solidFill>
              <a:effectLst/>
            </a:endParaRPr>
          </a:p>
        </p:txBody>
      </p:sp>
      <p:sp>
        <p:nvSpPr>
          <p:cNvPr id="13" name="TextBox 12">
            <a:extLst>
              <a:ext uri="{FF2B5EF4-FFF2-40B4-BE49-F238E27FC236}">
                <a16:creationId xmlns:a16="http://schemas.microsoft.com/office/drawing/2014/main" id="{D1A6F219-3887-F8EE-D8B3-9129F8FC4F46}"/>
              </a:ext>
            </a:extLst>
          </p:cNvPr>
          <p:cNvSpPr txBox="1"/>
          <p:nvPr/>
        </p:nvSpPr>
        <p:spPr>
          <a:xfrm>
            <a:off x="133083" y="1536897"/>
            <a:ext cx="12058917" cy="615553"/>
          </a:xfrm>
          <a:prstGeom prst="rect">
            <a:avLst/>
          </a:prstGeom>
          <a:noFill/>
        </p:spPr>
        <p:txBody>
          <a:bodyPr wrap="square" lIns="0" tIns="0" rIns="0" bIns="0" rtlCol="0">
            <a:spAutoFit/>
          </a:bodyPr>
          <a:lstStyle/>
          <a:p>
            <a:r>
              <a:rPr kumimoji="0" lang="en-US" altLang="en-US" sz="2000" b="1" i="0" u="none" strike="noStrike" cap="none" normalizeH="0" baseline="0" dirty="0">
                <a:ln>
                  <a:noFill/>
                </a:ln>
                <a:solidFill>
                  <a:schemeClr val="tx1"/>
                </a:solidFill>
                <a:effectLst/>
              </a:rPr>
              <a:t>2018 </a:t>
            </a:r>
            <a:r>
              <a:rPr kumimoji="0" lang="en-US" altLang="en-US" sz="2000" b="1" i="0" u="none" strike="noStrike" cap="none" normalizeH="0" baseline="0" dirty="0">
                <a:ln>
                  <a:noFill/>
                </a:ln>
                <a:solidFill>
                  <a:schemeClr val="tx1"/>
                </a:solidFill>
                <a:effectLst/>
                <a:cs typeface="Segoe UI" panose="020B0502040204020203" pitchFamily="34" charset="0"/>
              </a:rPr>
              <a:t>Kerala Floods </a:t>
            </a:r>
            <a:r>
              <a:rPr kumimoji="0" lang="en-US" altLang="en-US" sz="2000" b="1" i="0" u="none" strike="noStrike" cap="none" normalizeH="0" baseline="0" dirty="0">
                <a:ln>
                  <a:noFill/>
                </a:ln>
                <a:solidFill>
                  <a:schemeClr val="tx1"/>
                </a:solidFill>
                <a:effectLst/>
              </a:rPr>
              <a:t>in India: A devastating event causing severe agricultural and economic impacts</a:t>
            </a:r>
          </a:p>
          <a:p>
            <a:pPr algn="l"/>
            <a:endParaRPr lang="en-US" sz="2000" dirty="0" err="1"/>
          </a:p>
        </p:txBody>
      </p:sp>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dirty="0">
                <a:solidFill>
                  <a:schemeClr val="accent3"/>
                </a:solidFill>
              </a:rPr>
              <a:t>Study Area: Kerala 2018 Flood Impact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endParaRPr lang="en-US" dirty="0">
              <a:solidFill>
                <a:srgbClr val="3B2E58"/>
              </a:solidFill>
              <a:cs typeface="Segoe UI"/>
            </a:endParaRPr>
          </a:p>
        </p:txBody>
      </p:sp>
      <p:sp>
        <p:nvSpPr>
          <p:cNvPr id="9" name="TextBox 8">
            <a:extLst>
              <a:ext uri="{FF2B5EF4-FFF2-40B4-BE49-F238E27FC236}">
                <a16:creationId xmlns:a16="http://schemas.microsoft.com/office/drawing/2014/main" id="{D2A1A8BA-E17E-C037-18CD-06A684C4C02B}"/>
              </a:ext>
            </a:extLst>
          </p:cNvPr>
          <p:cNvSpPr txBox="1"/>
          <p:nvPr/>
        </p:nvSpPr>
        <p:spPr>
          <a:xfrm>
            <a:off x="236539" y="5521237"/>
            <a:ext cx="10122803" cy="1138773"/>
          </a:xfrm>
          <a:prstGeom prst="rect">
            <a:avLst/>
          </a:prstGeom>
          <a:noFill/>
        </p:spPr>
        <p:txBody>
          <a:bodyPr wrap="square" lIns="0" tIns="0" rIns="0" bIns="0" rtlCol="0">
            <a:spAutoFit/>
          </a:bodyPr>
          <a:lstStyle/>
          <a:p>
            <a:pPr algn="l"/>
            <a:r>
              <a:rPr lang="en-US" dirty="0"/>
              <a:t>Kerala is a state in the southwest of India. It contains a significant amount of agricultural land. </a:t>
            </a:r>
          </a:p>
          <a:p>
            <a:pPr algn="l"/>
            <a:endParaRPr lang="en-US" dirty="0"/>
          </a:p>
          <a:p>
            <a:pPr algn="l"/>
            <a:endParaRPr lang="en-US" dirty="0"/>
          </a:p>
          <a:p>
            <a:pPr algn="l"/>
            <a:endParaRPr lang="en-US" sz="2000" dirty="0"/>
          </a:p>
        </p:txBody>
      </p:sp>
      <p:pic>
        <p:nvPicPr>
          <p:cNvPr id="10" name="Picture 9" descr="An orange arrow pointing to a land&#10;&#10;Description automatically generated">
            <a:extLst>
              <a:ext uri="{FF2B5EF4-FFF2-40B4-BE49-F238E27FC236}">
                <a16:creationId xmlns:a16="http://schemas.microsoft.com/office/drawing/2014/main" id="{B62998B2-F41D-06AF-827F-699BD21DDF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9828" y="2236879"/>
            <a:ext cx="5588443" cy="3106592"/>
          </a:xfrm>
          <a:prstGeom prst="rect">
            <a:avLst/>
          </a:prstGeom>
        </p:spPr>
      </p:pic>
      <p:pic>
        <p:nvPicPr>
          <p:cNvPr id="11" name="Picture 10" descr="An orange arrow pointing to a map of the earth&#10;&#10;Description automatically generated">
            <a:extLst>
              <a:ext uri="{FF2B5EF4-FFF2-40B4-BE49-F238E27FC236}">
                <a16:creationId xmlns:a16="http://schemas.microsoft.com/office/drawing/2014/main" id="{39355764-3A32-4B92-F09A-E1FE760E0E89}"/>
              </a:ext>
            </a:extLst>
          </p:cNvPr>
          <p:cNvPicPr>
            <a:picLocks noChangeAspect="1"/>
          </p:cNvPicPr>
          <p:nvPr/>
        </p:nvPicPr>
        <p:blipFill rotWithShape="1">
          <a:blip r:embed="rId4">
            <a:extLst>
              <a:ext uri="{28A0092B-C50C-407E-A947-70E740481C1C}">
                <a14:useLocalDpi xmlns:a14="http://schemas.microsoft.com/office/drawing/2010/main" val="0"/>
              </a:ext>
            </a:extLst>
          </a:blip>
          <a:srcRect l="24497" r="7248"/>
          <a:stretch/>
        </p:blipFill>
        <p:spPr>
          <a:xfrm>
            <a:off x="256506" y="2307386"/>
            <a:ext cx="3977747" cy="3094553"/>
          </a:xfrm>
          <a:prstGeom prst="rect">
            <a:avLst/>
          </a:prstGeom>
        </p:spPr>
      </p:pic>
      <p:sp>
        <p:nvSpPr>
          <p:cNvPr id="12" name="Rectangle 1">
            <a:extLst>
              <a:ext uri="{FF2B5EF4-FFF2-40B4-BE49-F238E27FC236}">
                <a16:creationId xmlns:a16="http://schemas.microsoft.com/office/drawing/2014/main" id="{424E166B-2722-AAB2-5567-D13042998845}"/>
              </a:ext>
            </a:extLst>
          </p:cNvPr>
          <p:cNvSpPr>
            <a:spLocks noChangeArrowheads="1"/>
          </p:cNvSpPr>
          <p:nvPr/>
        </p:nvSpPr>
        <p:spPr bwMode="auto">
          <a:xfrm>
            <a:off x="187576" y="5759832"/>
            <a:ext cx="11316816"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latin typeface="Arial" panose="020B0604020202020204" pitchFamily="34" charset="0"/>
              </a:rPr>
              <a:t> </a:t>
            </a:r>
            <a:r>
              <a:rPr kumimoji="0" lang="en-US" altLang="en-US" sz="1800" b="0" i="0" u="none" strike="noStrike" cap="none" normalizeH="0" baseline="0" dirty="0">
                <a:ln>
                  <a:noFill/>
                </a:ln>
                <a:solidFill>
                  <a:schemeClr val="tx1"/>
                </a:solidFill>
                <a:effectLst/>
              </a:rPr>
              <a:t>Area: 15,005 sq miles (similar to Connecticut and New Jersey combined)</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t> </a:t>
            </a:r>
            <a:r>
              <a:rPr kumimoji="0" lang="en-US" altLang="en-US" sz="1800" b="0" i="0" u="none" strike="noStrike" cap="none" normalizeH="0" baseline="0" dirty="0">
                <a:ln>
                  <a:noFill/>
                </a:ln>
                <a:solidFill>
                  <a:schemeClr val="tx1"/>
                </a:solidFill>
                <a:effectLst/>
              </a:rPr>
              <a:t>Density: 2332 people per sq mile (more than double King County, WA, which includes Seattle and Redmond)</a:t>
            </a:r>
          </a:p>
        </p:txBody>
      </p:sp>
      <p:sp>
        <p:nvSpPr>
          <p:cNvPr id="13" name="TextBox 12">
            <a:extLst>
              <a:ext uri="{FF2B5EF4-FFF2-40B4-BE49-F238E27FC236}">
                <a16:creationId xmlns:a16="http://schemas.microsoft.com/office/drawing/2014/main" id="{06FDD0B8-1CA6-BF3F-869A-A9DD1B551AE7}"/>
              </a:ext>
            </a:extLst>
          </p:cNvPr>
          <p:cNvSpPr txBox="1"/>
          <p:nvPr/>
        </p:nvSpPr>
        <p:spPr>
          <a:xfrm>
            <a:off x="256506" y="1489141"/>
            <a:ext cx="12140153" cy="615553"/>
          </a:xfrm>
          <a:prstGeom prst="rect">
            <a:avLst/>
          </a:prstGeom>
          <a:noFill/>
        </p:spPr>
        <p:txBody>
          <a:bodyPr wrap="square" lIns="0" tIns="0" rIns="0" bIns="0" rtlCol="0">
            <a:spAutoFit/>
          </a:bodyPr>
          <a:lstStyle/>
          <a:p>
            <a:pPr algn="l"/>
            <a:r>
              <a:rPr lang="en-US" sz="2000" b="1" dirty="0"/>
              <a:t>This case study is one example of Azure ML applications for government and industry to benefit </a:t>
            </a:r>
          </a:p>
          <a:p>
            <a:pPr algn="l"/>
            <a:r>
              <a:rPr lang="en-US" sz="2000" b="1" dirty="0"/>
              <a:t>from satellite imagery analysis related to disaster resilience, emergency response, and recovery. </a:t>
            </a:r>
          </a:p>
        </p:txBody>
      </p:sp>
      <p:pic>
        <p:nvPicPr>
          <p:cNvPr id="14" name="Picture 13" descr="A map of india with a red location&#10;&#10;Description automatically generated">
            <a:extLst>
              <a:ext uri="{FF2B5EF4-FFF2-40B4-BE49-F238E27FC236}">
                <a16:creationId xmlns:a16="http://schemas.microsoft.com/office/drawing/2014/main" id="{356362B0-2FEC-287E-208E-5067B0663B5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816" t="21787" r="36979" b="-1455"/>
          <a:stretch/>
        </p:blipFill>
        <p:spPr>
          <a:xfrm>
            <a:off x="4418231" y="2307386"/>
            <a:ext cx="1857729" cy="2704452"/>
          </a:xfrm>
          <a:prstGeom prst="rect">
            <a:avLst/>
          </a:prstGeom>
        </p:spPr>
      </p:pic>
      <p:sp>
        <p:nvSpPr>
          <p:cNvPr id="15" name="TextBox 14">
            <a:extLst>
              <a:ext uri="{FF2B5EF4-FFF2-40B4-BE49-F238E27FC236}">
                <a16:creationId xmlns:a16="http://schemas.microsoft.com/office/drawing/2014/main" id="{3992E0D3-7741-73C2-DE76-411538F9BC5E}"/>
              </a:ext>
            </a:extLst>
          </p:cNvPr>
          <p:cNvSpPr txBox="1"/>
          <p:nvPr/>
        </p:nvSpPr>
        <p:spPr>
          <a:xfrm>
            <a:off x="4581914" y="4995860"/>
            <a:ext cx="1694046" cy="369332"/>
          </a:xfrm>
          <a:prstGeom prst="rect">
            <a:avLst/>
          </a:prstGeom>
          <a:noFill/>
        </p:spPr>
        <p:txBody>
          <a:bodyPr wrap="square" lIns="0" tIns="0" rIns="0" bIns="0" rtlCol="0">
            <a:spAutoFit/>
          </a:bodyPr>
          <a:lstStyle/>
          <a:p>
            <a:pPr algn="l"/>
            <a:r>
              <a:rPr lang="en-US" sz="1200" dirty="0"/>
              <a:t>Partial map of India with state of Kerala in red</a:t>
            </a:r>
          </a:p>
        </p:txBody>
      </p:sp>
    </p:spTree>
    <p:extLst>
      <p:ext uri="{BB962C8B-B14F-4D97-AF65-F5344CB8AC3E}">
        <p14:creationId xmlns:p14="http://schemas.microsoft.com/office/powerpoint/2010/main" val="40303068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 Technology and Methodology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287693" y="2322330"/>
            <a:ext cx="8674540" cy="4201563"/>
          </a:xfrm>
          <a:prstGeom prst="rect">
            <a:avLst/>
          </a:prstGeom>
        </p:spPr>
        <p:txBody>
          <a:bodyPr vert="horz" wrap="square" lIns="0" tIns="0" rIns="0" bIns="0" rtlCol="0" anchor="t">
            <a:normAutofit fontScale="775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defTabSz="932742">
              <a:spcBef>
                <a:spcPts val="800"/>
              </a:spcBef>
              <a:buFont typeface="Arial" panose="020B0604020202020204" pitchFamily="34" charset="0"/>
              <a:buChar char="•"/>
            </a:pPr>
            <a:r>
              <a:rPr lang="en-US" sz="2300" dirty="0"/>
              <a:t>Our project aims to assess the impact of these floods on agricultural productivity using change analysis on </a:t>
            </a:r>
            <a:r>
              <a:rPr lang="en-US" sz="2300" b="1" dirty="0"/>
              <a:t>Normalized Difference Vegetation Index (NDVI) </a:t>
            </a:r>
            <a:r>
              <a:rPr lang="en-US" sz="2300" dirty="0"/>
              <a:t>data. </a:t>
            </a:r>
          </a:p>
          <a:p>
            <a:pPr marL="285750" indent="-285750" defTabSz="932742">
              <a:spcBef>
                <a:spcPts val="800"/>
              </a:spcBef>
              <a:buFont typeface="Arial" panose="020B0604020202020204" pitchFamily="34" charset="0"/>
              <a:buChar char="•"/>
            </a:pPr>
            <a:r>
              <a:rPr lang="en-US" sz="2300" dirty="0"/>
              <a:t>By analyzing NDVI we aim to </a:t>
            </a:r>
            <a:r>
              <a:rPr lang="en-US" sz="2300" b="1" dirty="0"/>
              <a:t>provide insights </a:t>
            </a:r>
            <a:r>
              <a:rPr lang="en-US" sz="2300" dirty="0"/>
              <a:t>into the extent of agricultural damage and the rate of recovery post-flood. </a:t>
            </a:r>
          </a:p>
          <a:p>
            <a:pPr marL="285750" indent="-285750" defTabSz="932742">
              <a:spcBef>
                <a:spcPts val="800"/>
              </a:spcBef>
              <a:buFont typeface="Arial" panose="020B0604020202020204" pitchFamily="34" charset="0"/>
              <a:buChar char="•"/>
            </a:pPr>
            <a:r>
              <a:rPr lang="en-US" sz="2300" dirty="0"/>
              <a:t>This application can help government agencies, industry, local communities, and policymakers improve disaster preparedness, response strategies, and agricultural planning to address </a:t>
            </a:r>
            <a:r>
              <a:rPr lang="en-US" sz="2300" b="1" dirty="0"/>
              <a:t>human safety, financial loss prevention, and food security</a:t>
            </a:r>
            <a:r>
              <a:rPr lang="en-US" sz="2300" dirty="0"/>
              <a:t>.</a:t>
            </a:r>
          </a:p>
          <a:p>
            <a:pPr marL="285750" indent="-285750" defTabSz="932742">
              <a:spcBef>
                <a:spcPts val="800"/>
              </a:spcBef>
              <a:buFont typeface="Arial" panose="020B0604020202020204" pitchFamily="34" charset="0"/>
              <a:buChar char="•"/>
            </a:pPr>
            <a:r>
              <a:rPr lang="en-US" sz="2300" dirty="0"/>
              <a:t>We utilize </a:t>
            </a:r>
            <a:r>
              <a:rPr lang="en-US" sz="2300" b="1" dirty="0"/>
              <a:t>Azure Storage</a:t>
            </a:r>
            <a:r>
              <a:rPr lang="en-US" sz="2300" dirty="0"/>
              <a:t> and </a:t>
            </a:r>
            <a:r>
              <a:rPr lang="en-US" sz="2300" b="1" dirty="0"/>
              <a:t>Azure Machine Learning Studio</a:t>
            </a:r>
            <a:r>
              <a:rPr lang="en-US" sz="2300" dirty="0"/>
              <a:t> which provides us with: </a:t>
            </a:r>
          </a:p>
          <a:p>
            <a:pPr marL="742950" lvl="1" indent="-285750" defTabSz="932742">
              <a:spcBef>
                <a:spcPts val="800"/>
              </a:spcBef>
              <a:buFont typeface="Arial" panose="020B0604020202020204" pitchFamily="34" charset="0"/>
              <a:buChar char="•"/>
            </a:pPr>
            <a:r>
              <a:rPr lang="en-US" sz="2300" b="1" dirty="0"/>
              <a:t>Foundational Models: </a:t>
            </a:r>
            <a:r>
              <a:rPr lang="en-US" sz="2300" dirty="0"/>
              <a:t>Use of pre-trained models and other state-of-the-art models.</a:t>
            </a:r>
          </a:p>
          <a:p>
            <a:pPr marL="742950" lvl="1" indent="-285750" defTabSz="932742">
              <a:spcBef>
                <a:spcPts val="800"/>
              </a:spcBef>
              <a:buFont typeface="Arial" panose="020B0604020202020204" pitchFamily="34" charset="0"/>
              <a:buChar char="•"/>
            </a:pPr>
            <a:r>
              <a:rPr lang="en-US" sz="2300" b="1" dirty="0"/>
              <a:t>Speed &amp; Efficiency:</a:t>
            </a:r>
            <a:r>
              <a:rPr lang="en-US" sz="2300" dirty="0"/>
              <a:t> Saves cost to build from scratch and speeds up the process with access to large file storage for processing, training, and analysis.</a:t>
            </a:r>
          </a:p>
          <a:p>
            <a:pPr marL="742950" lvl="1" indent="-285750" defTabSz="932742">
              <a:spcBef>
                <a:spcPts val="800"/>
              </a:spcBef>
              <a:buFont typeface="Arial" panose="020B0604020202020204" pitchFamily="34" charset="0"/>
              <a:buChar char="•"/>
            </a:pPr>
            <a:r>
              <a:rPr lang="en-US" sz="2300" b="1" dirty="0"/>
              <a:t>Customization:</a:t>
            </a:r>
            <a:r>
              <a:rPr lang="en-US" sz="2300" dirty="0"/>
              <a:t> Features to customize/fine-tune the model using custom scripts and more, with Python and options for CPU and GPU utilization. </a:t>
            </a:r>
            <a:endParaRPr lang="en-US" sz="2300" b="1" dirty="0">
              <a:cs typeface="Segoe UI"/>
            </a:endParaRPr>
          </a:p>
          <a:p>
            <a:pPr defTabSz="932742"/>
            <a:endParaRPr lang="en-US" dirty="0">
              <a:cs typeface="Segoe UI"/>
            </a:endParaRPr>
          </a:p>
          <a:p>
            <a:pPr defTabSz="932742">
              <a:lnSpc>
                <a:spcPct val="90000"/>
              </a:lnSpc>
              <a:spcBef>
                <a:spcPct val="20000"/>
              </a:spcBef>
            </a:pPr>
            <a:endParaRPr lang="en-US" sz="2600" b="1" dirty="0">
              <a:cs typeface="Segoe UI"/>
            </a:endParaRPr>
          </a:p>
        </p:txBody>
      </p:sp>
      <p:pic>
        <p:nvPicPr>
          <p:cNvPr id="3" name="Picture 2" descr="A satellite image of a planet&#10;&#10;Description automatically generated">
            <a:extLst>
              <a:ext uri="{FF2B5EF4-FFF2-40B4-BE49-F238E27FC236}">
                <a16:creationId xmlns:a16="http://schemas.microsoft.com/office/drawing/2014/main" id="{E12CD028-1D3A-8CDD-35E8-BF6392E2770C}"/>
              </a:ext>
            </a:extLst>
          </p:cNvPr>
          <p:cNvPicPr>
            <a:picLocks noChangeAspect="1"/>
          </p:cNvPicPr>
          <p:nvPr/>
        </p:nvPicPr>
        <p:blipFill rotWithShape="1">
          <a:blip r:embed="rId3">
            <a:extLst>
              <a:ext uri="{28A0092B-C50C-407E-A947-70E740481C1C}">
                <a14:useLocalDpi xmlns:a14="http://schemas.microsoft.com/office/drawing/2010/main" val="0"/>
              </a:ext>
            </a:extLst>
          </a:blip>
          <a:srcRect l="28201" r="28844"/>
          <a:stretch/>
        </p:blipFill>
        <p:spPr>
          <a:xfrm>
            <a:off x="9048212" y="2434889"/>
            <a:ext cx="2856094" cy="3552534"/>
          </a:xfrm>
          <a:prstGeom prst="rect">
            <a:avLst/>
          </a:prstGeom>
        </p:spPr>
      </p:pic>
      <p:sp>
        <p:nvSpPr>
          <p:cNvPr id="5" name="TextBox 4">
            <a:extLst>
              <a:ext uri="{FF2B5EF4-FFF2-40B4-BE49-F238E27FC236}">
                <a16:creationId xmlns:a16="http://schemas.microsoft.com/office/drawing/2014/main" id="{B7A22B71-EB22-F8A6-F971-9AB203D1D7F6}"/>
              </a:ext>
            </a:extLst>
          </p:cNvPr>
          <p:cNvSpPr txBox="1"/>
          <p:nvPr/>
        </p:nvSpPr>
        <p:spPr>
          <a:xfrm>
            <a:off x="287693" y="1511559"/>
            <a:ext cx="11616613" cy="923330"/>
          </a:xfrm>
          <a:prstGeom prst="rect">
            <a:avLst/>
          </a:prstGeom>
          <a:noFill/>
        </p:spPr>
        <p:txBody>
          <a:bodyPr wrap="square" lIns="0" tIns="0" rIns="0" bIns="0" rtlCol="0">
            <a:spAutoFit/>
          </a:bodyPr>
          <a:lstStyle/>
          <a:p>
            <a:pPr algn="l"/>
            <a:r>
              <a:rPr lang="en-US" sz="2000" b="1" dirty="0" err="1"/>
              <a:t>AgriVision</a:t>
            </a:r>
            <a:r>
              <a:rPr lang="en-US" sz="2000" b="1" dirty="0"/>
              <a:t> offers change analysis, categorization, counting, and predictive analysis using satellite imagery with multiple remote sensing bands available for analysis with Azure ML Studio</a:t>
            </a:r>
          </a:p>
          <a:p>
            <a:pPr algn="l"/>
            <a:endParaRPr lang="en-US" sz="2000" dirty="0"/>
          </a:p>
        </p:txBody>
      </p:sp>
      <p:sp>
        <p:nvSpPr>
          <p:cNvPr id="7" name="TextBox 6">
            <a:extLst>
              <a:ext uri="{FF2B5EF4-FFF2-40B4-BE49-F238E27FC236}">
                <a16:creationId xmlns:a16="http://schemas.microsoft.com/office/drawing/2014/main" id="{B54C73D6-FF34-D60F-9A97-D0596068B9C2}"/>
              </a:ext>
            </a:extLst>
          </p:cNvPr>
          <p:cNvSpPr txBox="1"/>
          <p:nvPr/>
        </p:nvSpPr>
        <p:spPr>
          <a:xfrm>
            <a:off x="9048212" y="6111433"/>
            <a:ext cx="2856094" cy="369332"/>
          </a:xfrm>
          <a:prstGeom prst="rect">
            <a:avLst/>
          </a:prstGeom>
          <a:noFill/>
        </p:spPr>
        <p:txBody>
          <a:bodyPr wrap="square" lIns="0" tIns="0" rIns="0" bIns="0" rtlCol="0">
            <a:spAutoFit/>
          </a:bodyPr>
          <a:lstStyle/>
          <a:p>
            <a:pPr algn="l"/>
            <a:r>
              <a:rPr lang="en-US" sz="1200" dirty="0"/>
              <a:t>Sentinel-2 satellite imagery of a section of Karala impacted by flood</a:t>
            </a:r>
          </a:p>
        </p:txBody>
      </p:sp>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dirty="0">
                <a:ln w="3175">
                  <a:noFill/>
                </a:ln>
                <a:solidFill>
                  <a:schemeClr val="accent3"/>
                </a:solidFill>
                <a:effectLst/>
                <a:latin typeface="+mj-lt"/>
                <a:ea typeface="+mn-ea"/>
                <a:cs typeface="Segoe UI" pitchFamily="34" charset="0"/>
              </a:rPr>
              <a:t>Demo: Azure Storage &amp; Azure ML Studio Notebook</a:t>
            </a:r>
          </a:p>
        </p:txBody>
      </p:sp>
      <p:sp>
        <p:nvSpPr>
          <p:cNvPr id="4" name="TextBox 3">
            <a:extLst>
              <a:ext uri="{FF2B5EF4-FFF2-40B4-BE49-F238E27FC236}">
                <a16:creationId xmlns:a16="http://schemas.microsoft.com/office/drawing/2014/main" id="{93C2A310-75B6-83FA-7C31-CCE08F16CD7B}"/>
              </a:ext>
            </a:extLst>
          </p:cNvPr>
          <p:cNvSpPr txBox="1"/>
          <p:nvPr/>
        </p:nvSpPr>
        <p:spPr>
          <a:xfrm>
            <a:off x="8032830" y="4062714"/>
            <a:ext cx="7586834" cy="3919376"/>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pPr>
            <a:endParaRPr lang="en-US" sz="2600" b="1" dirty="0"/>
          </a:p>
        </p:txBody>
      </p:sp>
      <p:pic>
        <p:nvPicPr>
          <p:cNvPr id="5" name="Online Media 4" title="AgriVision 1 Minute">
            <a:hlinkClick r:id="" action="ppaction://media"/>
            <a:extLst>
              <a:ext uri="{FF2B5EF4-FFF2-40B4-BE49-F238E27FC236}">
                <a16:creationId xmlns:a16="http://schemas.microsoft.com/office/drawing/2014/main" id="{20139805-E193-287C-BC68-4CAD097DF6C0}"/>
              </a:ext>
            </a:extLst>
          </p:cNvPr>
          <p:cNvPicPr>
            <a:picLocks noRot="1" noChangeAspect="1"/>
          </p:cNvPicPr>
          <p:nvPr>
            <a:videoFile r:link="rId1"/>
          </p:nvPr>
        </p:nvPicPr>
        <p:blipFill>
          <a:blip r:embed="rId4"/>
          <a:stretch>
            <a:fillRect/>
          </a:stretch>
        </p:blipFill>
        <p:spPr>
          <a:xfrm>
            <a:off x="1434337" y="1549906"/>
            <a:ext cx="8901855" cy="5025616"/>
          </a:xfrm>
          <a:prstGeom prst="rect">
            <a:avLst/>
          </a:prstGeom>
        </p:spPr>
      </p:pic>
    </p:spTree>
    <p:extLst>
      <p:ext uri="{BB962C8B-B14F-4D97-AF65-F5344CB8AC3E}">
        <p14:creationId xmlns:p14="http://schemas.microsoft.com/office/powerpoint/2010/main" val="381617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dirty="0">
                <a:solidFill>
                  <a:schemeClr val="accent3"/>
                </a:solidFill>
              </a:rPr>
              <a:t>Key Takeaways and Recommended Action</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263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pPr>
            <a:endParaRPr lang="en-US" sz="2800" dirty="0">
              <a:cs typeface="Segoe UI"/>
            </a:endParaRPr>
          </a:p>
          <a:p>
            <a:pPr defTabSz="932742">
              <a:lnSpc>
                <a:spcPct val="90000"/>
              </a:lnSpc>
              <a:spcBef>
                <a:spcPct val="20000"/>
              </a:spcBef>
              <a:buSzPct val="90000"/>
              <a:buFont typeface="Wingdings" panose="05000000000000000000" pitchFamily="2" charset="2"/>
              <a:buChar char=""/>
            </a:pPr>
            <a:endParaRPr lang="en-US" sz="2800" b="1" dirty="0"/>
          </a:p>
        </p:txBody>
      </p:sp>
      <p:sp>
        <p:nvSpPr>
          <p:cNvPr id="5" name="TextBox 4">
            <a:extLst>
              <a:ext uri="{FF2B5EF4-FFF2-40B4-BE49-F238E27FC236}">
                <a16:creationId xmlns:a16="http://schemas.microsoft.com/office/drawing/2014/main" id="{2D0AA94F-B0E6-0BE5-61FF-2926D9A9E803}"/>
              </a:ext>
            </a:extLst>
          </p:cNvPr>
          <p:cNvSpPr txBox="1"/>
          <p:nvPr/>
        </p:nvSpPr>
        <p:spPr>
          <a:xfrm>
            <a:off x="1274589" y="1506120"/>
            <a:ext cx="11457991" cy="307777"/>
          </a:xfrm>
          <a:prstGeom prst="rect">
            <a:avLst/>
          </a:prstGeom>
          <a:noFill/>
        </p:spPr>
        <p:txBody>
          <a:bodyPr wrap="square" lIns="0" tIns="0" rIns="0" bIns="0" rtlCol="0">
            <a:spAutoFit/>
          </a:bodyPr>
          <a:lstStyle/>
          <a:p>
            <a:pPr algn="l"/>
            <a:r>
              <a:rPr lang="en-US" sz="2000" b="1" dirty="0"/>
              <a:t>Empowering Global Disaster Management and Human Security with Azure AI</a:t>
            </a:r>
          </a:p>
        </p:txBody>
      </p:sp>
      <p:sp>
        <p:nvSpPr>
          <p:cNvPr id="14" name="Rectangle 3">
            <a:extLst>
              <a:ext uri="{FF2B5EF4-FFF2-40B4-BE49-F238E27FC236}">
                <a16:creationId xmlns:a16="http://schemas.microsoft.com/office/drawing/2014/main" id="{3E7F83A9-AD46-B1A2-C967-8F9CC94138D2}"/>
              </a:ext>
            </a:extLst>
          </p:cNvPr>
          <p:cNvSpPr>
            <a:spLocks noChangeArrowheads="1"/>
          </p:cNvSpPr>
          <p:nvPr/>
        </p:nvSpPr>
        <p:spPr bwMode="auto">
          <a:xfrm>
            <a:off x="204624" y="1952396"/>
            <a:ext cx="9135943"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b="1" dirty="0"/>
              <a:t>Leverage Azure ML for Impact Analysis:</a:t>
            </a:r>
            <a:endParaRPr lang="en-US" dirty="0"/>
          </a:p>
          <a:p>
            <a:pPr marL="285750" indent="-285750">
              <a:buFont typeface="Arial" panose="020B0604020202020204" pitchFamily="34" charset="0"/>
              <a:buChar char="•"/>
            </a:pPr>
            <a:r>
              <a:rPr lang="en-US" dirty="0"/>
              <a:t>Enable local authorities to use Azure ML tools for and disaster impact analysis.</a:t>
            </a:r>
          </a:p>
          <a:p>
            <a:r>
              <a:rPr lang="en-US" b="1" dirty="0"/>
              <a:t>Integrate Insights into Policy and Planning:</a:t>
            </a:r>
            <a:endParaRPr lang="en-US" dirty="0"/>
          </a:p>
          <a:p>
            <a:pPr marL="285750" indent="-285750">
              <a:buFont typeface="Arial" panose="020B0604020202020204" pitchFamily="34" charset="0"/>
              <a:buChar char="•"/>
            </a:pPr>
            <a:r>
              <a:rPr lang="en-US" dirty="0"/>
              <a:t>Equip government, industry, communities and policymakers with accessible technology to ensure disaster preparedness and recovery response.</a:t>
            </a:r>
          </a:p>
          <a:p>
            <a:r>
              <a:rPr lang="en-US" b="1" dirty="0"/>
              <a:t>Enhance Efficiency and Cost-Effectiveness:</a:t>
            </a:r>
            <a:endParaRPr lang="en-US" dirty="0"/>
          </a:p>
          <a:p>
            <a:pPr marL="285750" indent="-285750">
              <a:buFont typeface="Arial" panose="020B0604020202020204" pitchFamily="34" charset="0"/>
              <a:buChar char="•"/>
            </a:pPr>
            <a:r>
              <a:rPr lang="en-US" dirty="0"/>
              <a:t>Streamline data processing, reduce costs, and deliver actionable insights.</a:t>
            </a:r>
          </a:p>
          <a:p>
            <a:r>
              <a:rPr lang="en-US" b="1" dirty="0"/>
              <a:t>Support Vulnerable Populations:</a:t>
            </a:r>
            <a:endParaRPr lang="en-US" dirty="0"/>
          </a:p>
          <a:p>
            <a:pPr marL="285750" indent="-285750">
              <a:buFont typeface="Arial" panose="020B0604020202020204" pitchFamily="34" charset="0"/>
              <a:buChar char="•"/>
            </a:pPr>
            <a:r>
              <a:rPr lang="en-US" dirty="0"/>
              <a:t>Promote low-cost, scalable methods for disaster preparedness and recovery to underserved populations including those in developing countries such as India.</a:t>
            </a:r>
          </a:p>
          <a:p>
            <a:r>
              <a:rPr lang="en-US" b="1" dirty="0"/>
              <a:t>Achieve Long-Term Benefits:</a:t>
            </a:r>
            <a:endParaRPr lang="en-US" dirty="0"/>
          </a:p>
          <a:p>
            <a:pPr marL="285750" indent="-285750">
              <a:buFont typeface="Arial" panose="020B0604020202020204" pitchFamily="34" charset="0"/>
              <a:buChar char="•"/>
            </a:pPr>
            <a:r>
              <a:rPr lang="en-US" dirty="0"/>
              <a:t>Achieve ROI for sustainable disaster management to protect lives and agriculture</a:t>
            </a:r>
          </a:p>
          <a:p>
            <a:r>
              <a:rPr lang="en-US" b="1" dirty="0"/>
              <a:t>Stop/Start:</a:t>
            </a:r>
            <a:r>
              <a:rPr lang="en-US" dirty="0"/>
              <a:t> </a:t>
            </a:r>
          </a:p>
          <a:p>
            <a:pPr marL="285750" indent="-285750">
              <a:buFont typeface="Arial" panose="020B0604020202020204" pitchFamily="34" charset="0"/>
              <a:buChar char="•"/>
            </a:pPr>
            <a:r>
              <a:rPr lang="en-US" dirty="0"/>
              <a:t>Stop relying solely on traditional methods for disaster management and start integrating advanced analytics and remote sensing data into regular monitoring.</a:t>
            </a:r>
          </a:p>
          <a:p>
            <a:r>
              <a:rPr lang="en-US" b="1" dirty="0"/>
              <a:t>Self-Sufficiency, Efficiency and Cost Reduction:</a:t>
            </a:r>
            <a:endParaRPr lang="en-US" dirty="0"/>
          </a:p>
          <a:p>
            <a:pPr marL="742950" lvl="1" indent="-285750">
              <a:buFont typeface="Arial" panose="020B0604020202020204" pitchFamily="34" charset="0"/>
              <a:buChar char="•"/>
            </a:pPr>
            <a:r>
              <a:rPr lang="en-US" dirty="0"/>
              <a:t>Empower local authorities, simplify workflows, and reduce IT infrastructure needs.</a:t>
            </a:r>
          </a:p>
        </p:txBody>
      </p:sp>
      <p:pic>
        <p:nvPicPr>
          <p:cNvPr id="16" name="Picture 15">
            <a:extLst>
              <a:ext uri="{FF2B5EF4-FFF2-40B4-BE49-F238E27FC236}">
                <a16:creationId xmlns:a16="http://schemas.microsoft.com/office/drawing/2014/main" id="{0F3F0E42-3FCE-D6EF-765D-78DA7AAD0CCC}"/>
              </a:ext>
            </a:extLst>
          </p:cNvPr>
          <p:cNvPicPr>
            <a:picLocks noChangeAspect="1"/>
          </p:cNvPicPr>
          <p:nvPr/>
        </p:nvPicPr>
        <p:blipFill rotWithShape="1">
          <a:blip r:embed="rId3"/>
          <a:srcRect l="20971" r="38903"/>
          <a:stretch/>
        </p:blipFill>
        <p:spPr>
          <a:xfrm>
            <a:off x="9340567" y="2015091"/>
            <a:ext cx="2646807" cy="3980595"/>
          </a:xfrm>
          <a:prstGeom prst="rect">
            <a:avLst/>
          </a:prstGeom>
        </p:spPr>
      </p:pic>
      <p:pic>
        <p:nvPicPr>
          <p:cNvPr id="18" name="Picture 17">
            <a:extLst>
              <a:ext uri="{FF2B5EF4-FFF2-40B4-BE49-F238E27FC236}">
                <a16:creationId xmlns:a16="http://schemas.microsoft.com/office/drawing/2014/main" id="{A7777EF8-4539-D375-697C-23F7E3EFECD9}"/>
              </a:ext>
            </a:extLst>
          </p:cNvPr>
          <p:cNvPicPr>
            <a:picLocks noChangeAspect="1"/>
          </p:cNvPicPr>
          <p:nvPr/>
        </p:nvPicPr>
        <p:blipFill>
          <a:blip r:embed="rId4"/>
          <a:stretch>
            <a:fillRect/>
          </a:stretch>
        </p:blipFill>
        <p:spPr>
          <a:xfrm>
            <a:off x="10704608" y="2554280"/>
            <a:ext cx="1045862" cy="2121893"/>
          </a:xfrm>
          <a:prstGeom prst="rect">
            <a:avLst/>
          </a:prstGeom>
        </p:spPr>
      </p:pic>
      <p:sp>
        <p:nvSpPr>
          <p:cNvPr id="19" name="TextBox 18">
            <a:extLst>
              <a:ext uri="{FF2B5EF4-FFF2-40B4-BE49-F238E27FC236}">
                <a16:creationId xmlns:a16="http://schemas.microsoft.com/office/drawing/2014/main" id="{3943049A-4B72-8CC0-BD9A-22B2D4F4C40F}"/>
              </a:ext>
            </a:extLst>
          </p:cNvPr>
          <p:cNvSpPr txBox="1"/>
          <p:nvPr/>
        </p:nvSpPr>
        <p:spPr>
          <a:xfrm>
            <a:off x="9340566" y="6090068"/>
            <a:ext cx="2646807" cy="553998"/>
          </a:xfrm>
          <a:prstGeom prst="rect">
            <a:avLst/>
          </a:prstGeom>
          <a:noFill/>
        </p:spPr>
        <p:txBody>
          <a:bodyPr wrap="square" lIns="0" tIns="0" rIns="0" bIns="0" rtlCol="0">
            <a:spAutoFit/>
          </a:bodyPr>
          <a:lstStyle/>
          <a:p>
            <a:pPr algn="l"/>
            <a:r>
              <a:rPr lang="en-US" sz="1200" dirty="0"/>
              <a:t>Kerala agricultural land. Inset: Children in Karela amid destruction of local rice paddy, banana and spices fields </a:t>
            </a:r>
          </a:p>
        </p:txBody>
      </p:sp>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42EBC73-D8CA-44F6-BF6B-087B84ABD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8bcb89-110c-418e-bb51-7f95f1182564"/>
    <ds:schemaRef ds:uri="7c0babc9-7a7a-47b5-a647-6cd2800917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81EC4BB-E8AF-45E0-9C79-B5C580965ADC}">
  <ds:schemaRefs>
    <ds:schemaRef ds:uri="http://schemas.microsoft.com/office/2006/metadata/properties"/>
    <ds:schemaRef ds:uri="http://www.w3.org/XML/1998/namespace"/>
    <ds:schemaRef ds:uri="http://schemas.microsoft.com/office/2006/documentManagement/types"/>
    <ds:schemaRef ds:uri="http://purl.org/dc/elements/1.1/"/>
    <ds:schemaRef ds:uri="http://purl.org/dc/terms/"/>
    <ds:schemaRef ds:uri="7c0babc9-7a7a-47b5-a647-6cd2800917f1"/>
    <ds:schemaRef ds:uri="8d8bcb89-110c-418e-bb51-7f95f1182564"/>
    <ds:schemaRef ds:uri="http://schemas.microsoft.com/office/infopath/2007/PartnerControls"/>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76FBD21B-B558-4589-A6DF-3348B114341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1445</TotalTime>
  <Words>815</Words>
  <Application>Microsoft Office PowerPoint</Application>
  <PresentationFormat>Widescreen</PresentationFormat>
  <Paragraphs>80</Paragraphs>
  <Slides>6</Slides>
  <Notes>6</Notes>
  <HiddenSlides>0</HiddenSlides>
  <MMClips>1</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6</vt:i4>
      </vt:variant>
    </vt:vector>
  </HeadingPairs>
  <TitlesOfParts>
    <vt:vector size="20" baseType="lpstr">
      <vt:lpstr>Arial</vt:lpstr>
      <vt:lpstr>Calibri</vt:lpstr>
      <vt:lpstr>Calibri Light</vt:lpstr>
      <vt:lpstr>Consolas</vt:lpstr>
      <vt:lpstr>Quattrocento Sans</vt:lpstr>
      <vt:lpstr>Segoe Pro</vt:lpstr>
      <vt:lpstr>Segoe Pro Semibold</vt:lpstr>
      <vt:lpstr>Segoe UI</vt:lpstr>
      <vt:lpstr>Segoe UI Semibold</vt:lpstr>
      <vt:lpstr>Wingdings</vt:lpstr>
      <vt:lpstr>office theme</vt:lpstr>
      <vt:lpstr>1_White Template</vt:lpstr>
      <vt:lpstr>MS_Startups_FH_PPT_Template FY23</vt:lpstr>
      <vt:lpstr>Light</vt:lpstr>
      <vt:lpstr>AgriVision  Core AI with Azure ML Studio </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Philippa Burgess</cp:lastModifiedBy>
  <cp:revision>104</cp:revision>
  <dcterms:created xsi:type="dcterms:W3CDTF">2013-07-15T20:26:40Z</dcterms:created>
  <dcterms:modified xsi:type="dcterms:W3CDTF">2024-06-10T18:56:59Z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

<file path=docProps/thumbnail.jpeg>
</file>